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90" r:id="rId5"/>
    <p:sldId id="291" r:id="rId6"/>
    <p:sldId id="269" r:id="rId7"/>
    <p:sldId id="270" r:id="rId8"/>
    <p:sldId id="271" r:id="rId9"/>
    <p:sldId id="292" r:id="rId10"/>
    <p:sldId id="281" r:id="rId11"/>
    <p:sldId id="282" r:id="rId12"/>
    <p:sldId id="284" r:id="rId13"/>
    <p:sldId id="285" r:id="rId14"/>
    <p:sldId id="286" r:id="rId15"/>
    <p:sldId id="287" r:id="rId16"/>
    <p:sldId id="288" r:id="rId17"/>
    <p:sldId id="289" r:id="rId18"/>
    <p:sldId id="272" r:id="rId19"/>
    <p:sldId id="273" r:id="rId20"/>
    <p:sldId id="274" r:id="rId21"/>
    <p:sldId id="275" r:id="rId22"/>
    <p:sldId id="276" r:id="rId23"/>
    <p:sldId id="277" r:id="rId24"/>
    <p:sldId id="293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61BFA-C597-4312-ADCE-B7AF360DBD47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B0798-DA2A-4F06-8936-A2E961E1A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1863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61BFA-C597-4312-ADCE-B7AF360DBD47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B0798-DA2A-4F06-8936-A2E961E1A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381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61BFA-C597-4312-ADCE-B7AF360DBD47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B0798-DA2A-4F06-8936-A2E961E1A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307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61BFA-C597-4312-ADCE-B7AF360DBD47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B0798-DA2A-4F06-8936-A2E961E1A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35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61BFA-C597-4312-ADCE-B7AF360DBD47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B0798-DA2A-4F06-8936-A2E961E1A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3532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61BFA-C597-4312-ADCE-B7AF360DBD47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B0798-DA2A-4F06-8936-A2E961E1A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375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61BFA-C597-4312-ADCE-B7AF360DBD47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B0798-DA2A-4F06-8936-A2E961E1A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8196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61BFA-C597-4312-ADCE-B7AF360DBD47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B0798-DA2A-4F06-8936-A2E961E1A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783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61BFA-C597-4312-ADCE-B7AF360DBD47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B0798-DA2A-4F06-8936-A2E961E1A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087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61BFA-C597-4312-ADCE-B7AF360DBD47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B0798-DA2A-4F06-8936-A2E961E1A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517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61BFA-C597-4312-ADCE-B7AF360DBD47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B0798-DA2A-4F06-8936-A2E961E1A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05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661BFA-C597-4312-ADCE-B7AF360DBD47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BB0798-DA2A-4F06-8936-A2E961E1A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751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685800"/>
            <a:ext cx="7772400" cy="1470025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Training Principals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5562600"/>
            <a:ext cx="6400800" cy="838200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r>
              <a:rPr lang="en-US" b="1" i="1" dirty="0" smtClean="0">
                <a:solidFill>
                  <a:srgbClr val="FF0000"/>
                </a:solidFill>
              </a:rPr>
              <a:t>Prepared by :</a:t>
            </a:r>
          </a:p>
          <a:p>
            <a:r>
              <a:rPr lang="en-US" b="1" i="1">
                <a:solidFill>
                  <a:srgbClr val="FF0000"/>
                </a:solidFill>
              </a:rPr>
              <a:t>Shafqat Ali</a:t>
            </a:r>
          </a:p>
          <a:p>
            <a:endParaRPr lang="en-US" b="1" i="1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  <p:pic>
        <p:nvPicPr>
          <p:cNvPr id="1026" name="Picture 2" descr="C:\Users\Waqas Ihsan\Desktop\download (1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2595563"/>
            <a:ext cx="4648200" cy="2433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6170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>
                <a:solidFill>
                  <a:srgbClr val="FF0000"/>
                </a:solidFill>
              </a:rPr>
              <a:t>3 - Regularity of Sports Participation</a:t>
            </a:r>
            <a:r>
              <a:rPr lang="en-US" b="1" dirty="0"/>
              <a:t/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b="1" dirty="0"/>
              <a:t>It's also important to maintain an exercise </a:t>
            </a:r>
            <a:r>
              <a:rPr lang="en-US" b="1" dirty="0" smtClean="0"/>
              <a:t>program </a:t>
            </a:r>
            <a:r>
              <a:rPr lang="en-US" b="1" dirty="0"/>
              <a:t>that is consistent, with exercise taking place at regular intervals. </a:t>
            </a:r>
            <a:endParaRPr lang="en-US" b="1" dirty="0" smtClean="0"/>
          </a:p>
          <a:p>
            <a:r>
              <a:rPr lang="en-US" b="1" dirty="0" smtClean="0"/>
              <a:t>Physical </a:t>
            </a:r>
            <a:r>
              <a:rPr lang="en-US" b="1" dirty="0"/>
              <a:t>training </a:t>
            </a:r>
            <a:r>
              <a:rPr lang="en-US" b="1" dirty="0" smtClean="0"/>
              <a:t> </a:t>
            </a:r>
            <a:r>
              <a:rPr lang="en-US" b="1" dirty="0"/>
              <a:t>should take place between three and five times each week. </a:t>
            </a:r>
            <a:endParaRPr lang="en-US" b="1" dirty="0" smtClean="0"/>
          </a:p>
          <a:p>
            <a:r>
              <a:rPr lang="en-US" b="1" dirty="0" smtClean="0"/>
              <a:t>In </a:t>
            </a:r>
            <a:r>
              <a:rPr lang="en-US" b="1" dirty="0"/>
              <a:t>addition, it's important to ensure you get adequate sleep and eat properly in order to operate at peak capacity during your physical training.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8548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3 - Regularity of Sports Participation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en-US" b="1" dirty="0"/>
              <a:t> Detraining will occur if specific overload is not practiced at regular intervals</a:t>
            </a:r>
            <a:r>
              <a:rPr lang="en-US" b="1" dirty="0" smtClean="0"/>
              <a:t>.</a:t>
            </a:r>
          </a:p>
          <a:p>
            <a:r>
              <a:rPr lang="en-US" b="1" dirty="0" smtClean="0"/>
              <a:t>Range </a:t>
            </a:r>
            <a:r>
              <a:rPr lang="en-US" b="1" dirty="0"/>
              <a:t>of movement can be achieved and maintained by regular use of mobility exercises</a:t>
            </a:r>
            <a:r>
              <a:rPr lang="en-US" b="1" dirty="0" smtClean="0"/>
              <a:t>.</a:t>
            </a:r>
          </a:p>
          <a:p>
            <a:r>
              <a:rPr lang="en-US" b="1" dirty="0" smtClean="0"/>
              <a:t> </a:t>
            </a:r>
            <a:r>
              <a:rPr lang="en-US" b="1" dirty="0"/>
              <a:t>If an athlete </a:t>
            </a:r>
            <a:r>
              <a:rPr lang="en-US" b="1" dirty="0" smtClean="0"/>
              <a:t>stop </a:t>
            </a:r>
            <a:r>
              <a:rPr lang="en-US" b="1" dirty="0"/>
              <a:t>mobility training, his/her </a:t>
            </a:r>
            <a:r>
              <a:rPr lang="en-US" b="1" dirty="0" smtClean="0"/>
              <a:t>range </a:t>
            </a:r>
            <a:r>
              <a:rPr lang="en-US" b="1" dirty="0"/>
              <a:t>of movement will </a:t>
            </a:r>
            <a:r>
              <a:rPr lang="en-US" b="1" dirty="0" smtClean="0"/>
              <a:t>decline.</a:t>
            </a:r>
            <a:endParaRPr lang="en-US" b="1" dirty="0"/>
          </a:p>
          <a:p>
            <a:r>
              <a:rPr lang="en-US" b="1" dirty="0"/>
              <a:t>When training </a:t>
            </a:r>
            <a:r>
              <a:rPr lang="en-US" b="1" dirty="0" smtClean="0"/>
              <a:t>stop </a:t>
            </a:r>
            <a:r>
              <a:rPr lang="en-US" b="1" dirty="0"/>
              <a:t>the training effect will also stop. </a:t>
            </a:r>
            <a:endParaRPr lang="en-US" b="1" dirty="0" smtClean="0"/>
          </a:p>
          <a:p>
            <a:r>
              <a:rPr lang="en-US" b="1" dirty="0" smtClean="0"/>
              <a:t>Athletes </a:t>
            </a:r>
            <a:r>
              <a:rPr lang="en-US" b="1" dirty="0"/>
              <a:t>must ensure that they continue strength training throughout the competitive </a:t>
            </a:r>
            <a:r>
              <a:rPr lang="en-US" b="1" dirty="0" smtClean="0"/>
              <a:t>period</a:t>
            </a:r>
            <a:r>
              <a:rPr lang="en-US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11294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>
                <a:solidFill>
                  <a:srgbClr val="FF0000"/>
                </a:solidFill>
              </a:rPr>
              <a:t>4 - Dimensions </a:t>
            </a:r>
            <a:r>
              <a:rPr lang="en-US" b="1" dirty="0">
                <a:solidFill>
                  <a:srgbClr val="FF0000"/>
                </a:solidFill>
              </a:rPr>
              <a:t>Return</a:t>
            </a:r>
            <a:r>
              <a:rPr lang="en-US" b="1" dirty="0"/>
              <a:t/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</a:rPr>
              <a:t>This principal states that any athlete :</a:t>
            </a:r>
          </a:p>
          <a:p>
            <a:pPr marL="571500" indent="-571500">
              <a:buFont typeface="+mj-lt"/>
              <a:buAutoNum type="romanLcPeriod"/>
            </a:pPr>
            <a:r>
              <a:rPr lang="en-US" b="1" dirty="0"/>
              <a:t>Gains in fitness are more rapid early in a program and later gains are more difficult.</a:t>
            </a:r>
          </a:p>
          <a:p>
            <a:pPr marL="571500" indent="-571500">
              <a:buFont typeface="+mj-lt"/>
              <a:buAutoNum type="romanLcPeriod"/>
            </a:pPr>
            <a:r>
              <a:rPr lang="en-US" b="1" dirty="0"/>
              <a:t>Gains are more rapid for those who begin a program with a low level of fitness.</a:t>
            </a:r>
          </a:p>
          <a:p>
            <a:r>
              <a:rPr lang="en-US" b="1" dirty="0"/>
              <a:t>The Principle of Diminishing Return explains how the magnitude of adaptation diminishes with greater training volumes or durations at any given time. </a:t>
            </a:r>
            <a:endParaRPr lang="en-US" b="1" dirty="0" smtClean="0"/>
          </a:p>
          <a:p>
            <a:r>
              <a:rPr lang="en-US" b="1" dirty="0" smtClean="0"/>
              <a:t>One </a:t>
            </a:r>
            <a:r>
              <a:rPr lang="en-US" b="1" dirty="0"/>
              <a:t>example is how additional sets of weight training yield progressively less </a:t>
            </a:r>
            <a:r>
              <a:rPr lang="en-US" b="1" dirty="0" smtClean="0"/>
              <a:t>benefit.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163983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4 - Dimensions Return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/>
              <a:t>The Principle of Diminishing Return also applies to our ability to make as great of </a:t>
            </a:r>
            <a:r>
              <a:rPr lang="en-US" b="1" dirty="0" smtClean="0"/>
              <a:t>gains.</a:t>
            </a:r>
          </a:p>
          <a:p>
            <a:r>
              <a:rPr lang="en-US" b="1" dirty="0" smtClean="0"/>
              <a:t> For </a:t>
            </a:r>
            <a:r>
              <a:rPr lang="en-US" b="1" dirty="0"/>
              <a:t>example, as a beginner, relatively small training loads are required to bring about large improvements. </a:t>
            </a:r>
            <a:endParaRPr lang="en-US" b="1" dirty="0" smtClean="0"/>
          </a:p>
          <a:p>
            <a:r>
              <a:rPr lang="en-US" b="1" dirty="0" smtClean="0"/>
              <a:t>As </a:t>
            </a:r>
            <a:r>
              <a:rPr lang="en-US" b="1" dirty="0"/>
              <a:t>one progresses, heavier workloads are required to make the smallest gains.</a:t>
            </a:r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722049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4 - Dimensions Return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>
            <a:normAutofit fontScale="62500" lnSpcReduction="20000"/>
          </a:bodyPr>
          <a:lstStyle/>
          <a:p>
            <a:r>
              <a:rPr lang="en-US" b="1" dirty="0" smtClean="0"/>
              <a:t>Training effects are reversible.</a:t>
            </a:r>
          </a:p>
          <a:p>
            <a:r>
              <a:rPr lang="en-US" b="1" dirty="0" smtClean="0"/>
              <a:t>It can be summarized by the saying, if you don’t use it, you lose it.</a:t>
            </a:r>
          </a:p>
          <a:p>
            <a:endParaRPr lang="en-US" b="1" dirty="0"/>
          </a:p>
          <a:p>
            <a:pPr marL="0" indent="0">
              <a:buNone/>
            </a:pPr>
            <a:r>
              <a:rPr lang="en-US" b="1" dirty="0" smtClean="0"/>
              <a:t>             </a:t>
            </a:r>
          </a:p>
          <a:p>
            <a:pPr marL="0" indent="0">
              <a:buNone/>
            </a:pPr>
            <a:endParaRPr lang="en-US" sz="1800" b="1" dirty="0"/>
          </a:p>
          <a:p>
            <a:pPr marL="0" indent="0">
              <a:spcBef>
                <a:spcPts val="1200"/>
              </a:spcBef>
              <a:buNone/>
            </a:pPr>
            <a:r>
              <a:rPr lang="en-US" sz="1800" b="1" dirty="0" smtClean="0"/>
              <a:t>                                                                                 </a:t>
            </a:r>
          </a:p>
          <a:p>
            <a:pPr marL="0" indent="0">
              <a:spcBef>
                <a:spcPts val="1200"/>
              </a:spcBef>
              <a:buNone/>
            </a:pPr>
            <a:endParaRPr lang="en-US" sz="1800" b="1" dirty="0"/>
          </a:p>
          <a:p>
            <a:pPr marL="0" indent="0">
              <a:spcBef>
                <a:spcPts val="1200"/>
              </a:spcBef>
              <a:buNone/>
            </a:pPr>
            <a:endParaRPr lang="en-US" sz="1800" b="1" dirty="0" smtClean="0"/>
          </a:p>
          <a:p>
            <a:pPr marL="0" indent="0">
              <a:spcBef>
                <a:spcPts val="1200"/>
              </a:spcBef>
              <a:buNone/>
            </a:pPr>
            <a:r>
              <a:rPr lang="en-US" sz="1800" b="1" dirty="0"/>
              <a:t> </a:t>
            </a:r>
            <a:r>
              <a:rPr lang="en-US" sz="1800" b="1" dirty="0" smtClean="0"/>
              <a:t>   </a:t>
            </a:r>
            <a:r>
              <a:rPr lang="en-US" sz="2600" b="1" dirty="0" smtClean="0">
                <a:solidFill>
                  <a:srgbClr val="00B050"/>
                </a:solidFill>
              </a:rPr>
              <a:t>Fitness                                                                          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1800" b="1" dirty="0"/>
              <a:t> </a:t>
            </a:r>
            <a:r>
              <a:rPr lang="en-US" sz="1800" b="1" dirty="0" smtClean="0"/>
              <a:t>                                                                                                            </a:t>
            </a:r>
            <a:r>
              <a:rPr lang="en-US" sz="1800" b="1" dirty="0" smtClean="0">
                <a:solidFill>
                  <a:srgbClr val="00B050"/>
                </a:solidFill>
              </a:rPr>
              <a:t>               </a:t>
            </a:r>
            <a:r>
              <a:rPr lang="en-US" b="1" dirty="0" smtClean="0">
                <a:solidFill>
                  <a:srgbClr val="00B050"/>
                </a:solidFill>
              </a:rPr>
              <a:t>     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2600" b="1" dirty="0" smtClean="0"/>
              <a:t>                                                                              Initial Fitness Level</a:t>
            </a:r>
          </a:p>
          <a:p>
            <a:pPr marL="0" indent="0">
              <a:spcBef>
                <a:spcPts val="1200"/>
              </a:spcBef>
              <a:buNone/>
            </a:pPr>
            <a:endParaRPr lang="en-US" b="1" dirty="0" smtClean="0">
              <a:solidFill>
                <a:srgbClr val="00B050"/>
              </a:solidFill>
            </a:endParaRPr>
          </a:p>
          <a:p>
            <a:pPr marL="0" indent="0">
              <a:spcBef>
                <a:spcPts val="1200"/>
              </a:spcBef>
              <a:buNone/>
            </a:pPr>
            <a:r>
              <a:rPr lang="en-US" b="1" dirty="0" smtClean="0">
                <a:solidFill>
                  <a:srgbClr val="00B050"/>
                </a:solidFill>
              </a:rPr>
              <a:t>                 - - - - - - - - - - - - - - - - - - - - - - - - - - - - - -  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b="1" dirty="0" smtClean="0">
                <a:solidFill>
                  <a:srgbClr val="00B050"/>
                </a:solidFill>
              </a:rPr>
              <a:t>                  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2600" b="1" dirty="0">
                <a:solidFill>
                  <a:srgbClr val="00B050"/>
                </a:solidFill>
              </a:rPr>
              <a:t> </a:t>
            </a:r>
            <a:r>
              <a:rPr lang="en-US" sz="2600" b="1" dirty="0" smtClean="0">
                <a:solidFill>
                  <a:srgbClr val="00B050"/>
                </a:solidFill>
              </a:rPr>
              <a:t>                                    Time ( Weeks )</a:t>
            </a:r>
            <a:endParaRPr lang="en-US" sz="2600" b="1" dirty="0">
              <a:solidFill>
                <a:srgbClr val="00B050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1524000" y="3352800"/>
            <a:ext cx="0" cy="2743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1524000" y="6096000"/>
            <a:ext cx="41148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Freeform 21"/>
          <p:cNvSpPr/>
          <p:nvPr/>
        </p:nvSpPr>
        <p:spPr>
          <a:xfrm>
            <a:off x="1537855" y="4343400"/>
            <a:ext cx="4100945" cy="1143000"/>
          </a:xfrm>
          <a:custGeom>
            <a:avLst/>
            <a:gdLst>
              <a:gd name="connsiteX0" fmla="*/ 0 w 3338945"/>
              <a:gd name="connsiteY0" fmla="*/ 1164456 h 1164456"/>
              <a:gd name="connsiteX1" fmla="*/ 27709 w 3338945"/>
              <a:gd name="connsiteY1" fmla="*/ 1095183 h 1164456"/>
              <a:gd name="connsiteX2" fmla="*/ 69272 w 3338945"/>
              <a:gd name="connsiteY2" fmla="*/ 1067474 h 1164456"/>
              <a:gd name="connsiteX3" fmla="*/ 83127 w 3338945"/>
              <a:gd name="connsiteY3" fmla="*/ 1025910 h 1164456"/>
              <a:gd name="connsiteX4" fmla="*/ 138545 w 3338945"/>
              <a:gd name="connsiteY4" fmla="*/ 873510 h 1164456"/>
              <a:gd name="connsiteX5" fmla="*/ 180109 w 3338945"/>
              <a:gd name="connsiteY5" fmla="*/ 859656 h 1164456"/>
              <a:gd name="connsiteX6" fmla="*/ 277090 w 3338945"/>
              <a:gd name="connsiteY6" fmla="*/ 762674 h 1164456"/>
              <a:gd name="connsiteX7" fmla="*/ 304800 w 3338945"/>
              <a:gd name="connsiteY7" fmla="*/ 734965 h 1164456"/>
              <a:gd name="connsiteX8" fmla="*/ 554181 w 3338945"/>
              <a:gd name="connsiteY8" fmla="*/ 721110 h 1164456"/>
              <a:gd name="connsiteX9" fmla="*/ 568036 w 3338945"/>
              <a:gd name="connsiteY9" fmla="*/ 541001 h 1164456"/>
              <a:gd name="connsiteX10" fmla="*/ 651163 w 3338945"/>
              <a:gd name="connsiteY10" fmla="*/ 568710 h 1164456"/>
              <a:gd name="connsiteX11" fmla="*/ 692727 w 3338945"/>
              <a:gd name="connsiteY11" fmla="*/ 582565 h 1164456"/>
              <a:gd name="connsiteX12" fmla="*/ 872836 w 3338945"/>
              <a:gd name="connsiteY12" fmla="*/ 568710 h 1164456"/>
              <a:gd name="connsiteX13" fmla="*/ 914400 w 3338945"/>
              <a:gd name="connsiteY13" fmla="*/ 554856 h 1164456"/>
              <a:gd name="connsiteX14" fmla="*/ 942109 w 3338945"/>
              <a:gd name="connsiteY14" fmla="*/ 513292 h 1164456"/>
              <a:gd name="connsiteX15" fmla="*/ 983672 w 3338945"/>
              <a:gd name="connsiteY15" fmla="*/ 485583 h 1164456"/>
              <a:gd name="connsiteX16" fmla="*/ 1011381 w 3338945"/>
              <a:gd name="connsiteY16" fmla="*/ 444019 h 1164456"/>
              <a:gd name="connsiteX17" fmla="*/ 1052945 w 3338945"/>
              <a:gd name="connsiteY17" fmla="*/ 430165 h 1164456"/>
              <a:gd name="connsiteX18" fmla="*/ 1302327 w 3338945"/>
              <a:gd name="connsiteY18" fmla="*/ 416310 h 1164456"/>
              <a:gd name="connsiteX19" fmla="*/ 1343890 w 3338945"/>
              <a:gd name="connsiteY19" fmla="*/ 374747 h 1164456"/>
              <a:gd name="connsiteX20" fmla="*/ 1385454 w 3338945"/>
              <a:gd name="connsiteY20" fmla="*/ 291619 h 1164456"/>
              <a:gd name="connsiteX21" fmla="*/ 1440872 w 3338945"/>
              <a:gd name="connsiteY21" fmla="*/ 277765 h 1164456"/>
              <a:gd name="connsiteX22" fmla="*/ 1482436 w 3338945"/>
              <a:gd name="connsiteY22" fmla="*/ 263910 h 1164456"/>
              <a:gd name="connsiteX23" fmla="*/ 1565563 w 3338945"/>
              <a:gd name="connsiteY23" fmla="*/ 277765 h 1164456"/>
              <a:gd name="connsiteX24" fmla="*/ 1607127 w 3338945"/>
              <a:gd name="connsiteY24" fmla="*/ 291619 h 1164456"/>
              <a:gd name="connsiteX25" fmla="*/ 1759527 w 3338945"/>
              <a:gd name="connsiteY25" fmla="*/ 277765 h 1164456"/>
              <a:gd name="connsiteX26" fmla="*/ 1828800 w 3338945"/>
              <a:gd name="connsiteY26" fmla="*/ 263910 h 1164456"/>
              <a:gd name="connsiteX27" fmla="*/ 1925781 w 3338945"/>
              <a:gd name="connsiteY27" fmla="*/ 250056 h 1164456"/>
              <a:gd name="connsiteX28" fmla="*/ 1967345 w 3338945"/>
              <a:gd name="connsiteY28" fmla="*/ 236201 h 1164456"/>
              <a:gd name="connsiteX29" fmla="*/ 2022763 w 3338945"/>
              <a:gd name="connsiteY29" fmla="*/ 222347 h 1164456"/>
              <a:gd name="connsiteX30" fmla="*/ 2064327 w 3338945"/>
              <a:gd name="connsiteY30" fmla="*/ 208492 h 1164456"/>
              <a:gd name="connsiteX31" fmla="*/ 2133600 w 3338945"/>
              <a:gd name="connsiteY31" fmla="*/ 194638 h 1164456"/>
              <a:gd name="connsiteX32" fmla="*/ 2216727 w 3338945"/>
              <a:gd name="connsiteY32" fmla="*/ 166929 h 1164456"/>
              <a:gd name="connsiteX33" fmla="*/ 2313709 w 3338945"/>
              <a:gd name="connsiteY33" fmla="*/ 139219 h 1164456"/>
              <a:gd name="connsiteX34" fmla="*/ 2438400 w 3338945"/>
              <a:gd name="connsiteY34" fmla="*/ 111510 h 1164456"/>
              <a:gd name="connsiteX35" fmla="*/ 2479963 w 3338945"/>
              <a:gd name="connsiteY35" fmla="*/ 97656 h 1164456"/>
              <a:gd name="connsiteX36" fmla="*/ 2632363 w 3338945"/>
              <a:gd name="connsiteY36" fmla="*/ 111510 h 1164456"/>
              <a:gd name="connsiteX37" fmla="*/ 2743200 w 3338945"/>
              <a:gd name="connsiteY37" fmla="*/ 139219 h 1164456"/>
              <a:gd name="connsiteX38" fmla="*/ 2964872 w 3338945"/>
              <a:gd name="connsiteY38" fmla="*/ 111510 h 1164456"/>
              <a:gd name="connsiteX39" fmla="*/ 3048000 w 3338945"/>
              <a:gd name="connsiteY39" fmla="*/ 83801 h 1164456"/>
              <a:gd name="connsiteX40" fmla="*/ 3214254 w 3338945"/>
              <a:gd name="connsiteY40" fmla="*/ 28383 h 1164456"/>
              <a:gd name="connsiteX41" fmla="*/ 3311236 w 3338945"/>
              <a:gd name="connsiteY41" fmla="*/ 674 h 1164456"/>
              <a:gd name="connsiteX42" fmla="*/ 3338945 w 3338945"/>
              <a:gd name="connsiteY42" fmla="*/ 674 h 1164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3338945" h="1164456">
                <a:moveTo>
                  <a:pt x="0" y="1164456"/>
                </a:moveTo>
                <a:cubicBezTo>
                  <a:pt x="9236" y="1141365"/>
                  <a:pt x="13254" y="1115420"/>
                  <a:pt x="27709" y="1095183"/>
                </a:cubicBezTo>
                <a:cubicBezTo>
                  <a:pt x="37387" y="1081634"/>
                  <a:pt x="58870" y="1080476"/>
                  <a:pt x="69272" y="1067474"/>
                </a:cubicBezTo>
                <a:cubicBezTo>
                  <a:pt x="78395" y="1056070"/>
                  <a:pt x="79284" y="1040000"/>
                  <a:pt x="83127" y="1025910"/>
                </a:cubicBezTo>
                <a:cubicBezTo>
                  <a:pt x="91293" y="995967"/>
                  <a:pt x="100022" y="904328"/>
                  <a:pt x="138545" y="873510"/>
                </a:cubicBezTo>
                <a:cubicBezTo>
                  <a:pt x="149949" y="864387"/>
                  <a:pt x="166254" y="864274"/>
                  <a:pt x="180109" y="859656"/>
                </a:cubicBezTo>
                <a:cubicBezTo>
                  <a:pt x="211456" y="765611"/>
                  <a:pt x="165935" y="873825"/>
                  <a:pt x="277090" y="762674"/>
                </a:cubicBezTo>
                <a:cubicBezTo>
                  <a:pt x="286327" y="753438"/>
                  <a:pt x="291882" y="736903"/>
                  <a:pt x="304800" y="734965"/>
                </a:cubicBezTo>
                <a:cubicBezTo>
                  <a:pt x="387134" y="722615"/>
                  <a:pt x="471054" y="725728"/>
                  <a:pt x="554181" y="721110"/>
                </a:cubicBezTo>
                <a:cubicBezTo>
                  <a:pt x="558799" y="661074"/>
                  <a:pt x="535709" y="591801"/>
                  <a:pt x="568036" y="541001"/>
                </a:cubicBezTo>
                <a:cubicBezTo>
                  <a:pt x="583717" y="516359"/>
                  <a:pt x="623454" y="559474"/>
                  <a:pt x="651163" y="568710"/>
                </a:cubicBezTo>
                <a:lnTo>
                  <a:pt x="692727" y="582565"/>
                </a:lnTo>
                <a:cubicBezTo>
                  <a:pt x="752763" y="577947"/>
                  <a:pt x="813087" y="576179"/>
                  <a:pt x="872836" y="568710"/>
                </a:cubicBezTo>
                <a:cubicBezTo>
                  <a:pt x="887327" y="566899"/>
                  <a:pt x="902996" y="563979"/>
                  <a:pt x="914400" y="554856"/>
                </a:cubicBezTo>
                <a:cubicBezTo>
                  <a:pt x="927402" y="544454"/>
                  <a:pt x="930335" y="525066"/>
                  <a:pt x="942109" y="513292"/>
                </a:cubicBezTo>
                <a:cubicBezTo>
                  <a:pt x="953883" y="501518"/>
                  <a:pt x="969818" y="494819"/>
                  <a:pt x="983672" y="485583"/>
                </a:cubicBezTo>
                <a:cubicBezTo>
                  <a:pt x="992908" y="471728"/>
                  <a:pt x="998379" y="454421"/>
                  <a:pt x="1011381" y="444019"/>
                </a:cubicBezTo>
                <a:cubicBezTo>
                  <a:pt x="1022785" y="434896"/>
                  <a:pt x="1038407" y="431550"/>
                  <a:pt x="1052945" y="430165"/>
                </a:cubicBezTo>
                <a:cubicBezTo>
                  <a:pt x="1135826" y="422272"/>
                  <a:pt x="1219200" y="420928"/>
                  <a:pt x="1302327" y="416310"/>
                </a:cubicBezTo>
                <a:cubicBezTo>
                  <a:pt x="1316181" y="402456"/>
                  <a:pt x="1333022" y="391049"/>
                  <a:pt x="1343890" y="374747"/>
                </a:cubicBezTo>
                <a:cubicBezTo>
                  <a:pt x="1366018" y="341555"/>
                  <a:pt x="1346215" y="317778"/>
                  <a:pt x="1385454" y="291619"/>
                </a:cubicBezTo>
                <a:cubicBezTo>
                  <a:pt x="1401297" y="281057"/>
                  <a:pt x="1422563" y="282996"/>
                  <a:pt x="1440872" y="277765"/>
                </a:cubicBezTo>
                <a:cubicBezTo>
                  <a:pt x="1454914" y="273753"/>
                  <a:pt x="1468581" y="268528"/>
                  <a:pt x="1482436" y="263910"/>
                </a:cubicBezTo>
                <a:cubicBezTo>
                  <a:pt x="1510145" y="268528"/>
                  <a:pt x="1538141" y="271671"/>
                  <a:pt x="1565563" y="277765"/>
                </a:cubicBezTo>
                <a:cubicBezTo>
                  <a:pt x="1579819" y="280933"/>
                  <a:pt x="1592523" y="291619"/>
                  <a:pt x="1607127" y="291619"/>
                </a:cubicBezTo>
                <a:cubicBezTo>
                  <a:pt x="1658136" y="291619"/>
                  <a:pt x="1708727" y="282383"/>
                  <a:pt x="1759527" y="277765"/>
                </a:cubicBezTo>
                <a:cubicBezTo>
                  <a:pt x="1782618" y="273147"/>
                  <a:pt x="1805572" y="267781"/>
                  <a:pt x="1828800" y="263910"/>
                </a:cubicBezTo>
                <a:cubicBezTo>
                  <a:pt x="1861011" y="258542"/>
                  <a:pt x="1893760" y="256460"/>
                  <a:pt x="1925781" y="250056"/>
                </a:cubicBezTo>
                <a:cubicBezTo>
                  <a:pt x="1940102" y="247192"/>
                  <a:pt x="1953303" y="240213"/>
                  <a:pt x="1967345" y="236201"/>
                </a:cubicBezTo>
                <a:cubicBezTo>
                  <a:pt x="1985654" y="230970"/>
                  <a:pt x="2004454" y="227578"/>
                  <a:pt x="2022763" y="222347"/>
                </a:cubicBezTo>
                <a:cubicBezTo>
                  <a:pt x="2036805" y="218335"/>
                  <a:pt x="2050159" y="212034"/>
                  <a:pt x="2064327" y="208492"/>
                </a:cubicBezTo>
                <a:cubicBezTo>
                  <a:pt x="2087172" y="202781"/>
                  <a:pt x="2110881" y="200834"/>
                  <a:pt x="2133600" y="194638"/>
                </a:cubicBezTo>
                <a:cubicBezTo>
                  <a:pt x="2161779" y="186953"/>
                  <a:pt x="2188391" y="174013"/>
                  <a:pt x="2216727" y="166929"/>
                </a:cubicBezTo>
                <a:cubicBezTo>
                  <a:pt x="2390024" y="123603"/>
                  <a:pt x="2174538" y="178982"/>
                  <a:pt x="2313709" y="139219"/>
                </a:cubicBezTo>
                <a:cubicBezTo>
                  <a:pt x="2413238" y="110782"/>
                  <a:pt x="2324156" y="140071"/>
                  <a:pt x="2438400" y="111510"/>
                </a:cubicBezTo>
                <a:cubicBezTo>
                  <a:pt x="2452568" y="107968"/>
                  <a:pt x="2466109" y="102274"/>
                  <a:pt x="2479963" y="97656"/>
                </a:cubicBezTo>
                <a:cubicBezTo>
                  <a:pt x="2530763" y="102274"/>
                  <a:pt x="2581978" y="103555"/>
                  <a:pt x="2632363" y="111510"/>
                </a:cubicBezTo>
                <a:cubicBezTo>
                  <a:pt x="2669980" y="117449"/>
                  <a:pt x="2743200" y="139219"/>
                  <a:pt x="2743200" y="139219"/>
                </a:cubicBezTo>
                <a:cubicBezTo>
                  <a:pt x="2815701" y="132628"/>
                  <a:pt x="2893292" y="131032"/>
                  <a:pt x="2964872" y="111510"/>
                </a:cubicBezTo>
                <a:cubicBezTo>
                  <a:pt x="2993051" y="103825"/>
                  <a:pt x="3020291" y="93037"/>
                  <a:pt x="3048000" y="83801"/>
                </a:cubicBezTo>
                <a:lnTo>
                  <a:pt x="3214254" y="28383"/>
                </a:lnTo>
                <a:cubicBezTo>
                  <a:pt x="3247190" y="17404"/>
                  <a:pt x="3276452" y="6472"/>
                  <a:pt x="3311236" y="674"/>
                </a:cubicBezTo>
                <a:cubicBezTo>
                  <a:pt x="3320347" y="-844"/>
                  <a:pt x="3329709" y="674"/>
                  <a:pt x="3338945" y="674"/>
                </a:cubicBezTo>
              </a:path>
            </a:pathLst>
          </a:cu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190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5 - Seasons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en-US" b="1" dirty="0" smtClean="0"/>
              <a:t>A </a:t>
            </a:r>
            <a:r>
              <a:rPr lang="en-US" b="1" dirty="0"/>
              <a:t> season is the portion of one year in which regulated games of the sport are in session</a:t>
            </a:r>
            <a:r>
              <a:rPr lang="en-US" b="1" dirty="0" smtClean="0"/>
              <a:t>.</a:t>
            </a:r>
          </a:p>
          <a:p>
            <a:r>
              <a:rPr lang="en-US" b="1" dirty="0"/>
              <a:t>A </a:t>
            </a:r>
            <a:r>
              <a:rPr lang="en-US" b="1" dirty="0" smtClean="0"/>
              <a:t>year </a:t>
            </a:r>
            <a:r>
              <a:rPr lang="en-US" b="1" dirty="0"/>
              <a:t>can </a:t>
            </a:r>
            <a:r>
              <a:rPr lang="en-US" b="1" dirty="0" smtClean="0"/>
              <a:t> </a:t>
            </a:r>
            <a:r>
              <a:rPr lang="en-US" b="1" dirty="0"/>
              <a:t>be broken up into </a:t>
            </a:r>
            <a:r>
              <a:rPr lang="en-US" b="1" dirty="0" smtClean="0"/>
              <a:t>several seasons</a:t>
            </a:r>
            <a:r>
              <a:rPr lang="en-US" dirty="0" smtClean="0"/>
              <a:t>.</a:t>
            </a:r>
          </a:p>
          <a:p>
            <a:pPr algn="ctr"/>
            <a:r>
              <a:rPr lang="en-US" b="1" dirty="0">
                <a:solidFill>
                  <a:srgbClr val="002060"/>
                </a:solidFill>
              </a:rPr>
              <a:t>These are</a:t>
            </a:r>
            <a:r>
              <a:rPr lang="en-US" b="1" dirty="0" smtClean="0">
                <a:solidFill>
                  <a:srgbClr val="002060"/>
                </a:solidFill>
              </a:rPr>
              <a:t>:</a:t>
            </a:r>
          </a:p>
          <a:p>
            <a:pPr marL="571500" indent="-571500">
              <a:buFont typeface="+mj-lt"/>
              <a:buAutoNum type="romanLcPeriod"/>
            </a:pPr>
            <a:r>
              <a:rPr lang="en-US" b="1" dirty="0" smtClean="0">
                <a:solidFill>
                  <a:srgbClr val="00B050"/>
                </a:solidFill>
              </a:rPr>
              <a:t>Pre Season</a:t>
            </a:r>
            <a:r>
              <a:rPr lang="en-US" b="1" dirty="0">
                <a:solidFill>
                  <a:srgbClr val="00B050"/>
                </a:solidFill>
              </a:rPr>
              <a:t> </a:t>
            </a:r>
            <a:endParaRPr lang="en-US" b="1" dirty="0" smtClean="0">
              <a:solidFill>
                <a:srgbClr val="00B050"/>
              </a:solidFill>
            </a:endParaRPr>
          </a:p>
          <a:p>
            <a:pPr marL="571500" indent="-571500">
              <a:buFont typeface="+mj-lt"/>
              <a:buAutoNum type="romanLcPeriod"/>
            </a:pPr>
            <a:r>
              <a:rPr lang="en-US" b="1" dirty="0" smtClean="0">
                <a:solidFill>
                  <a:srgbClr val="00B050"/>
                </a:solidFill>
              </a:rPr>
              <a:t>Regular Season</a:t>
            </a:r>
          </a:p>
          <a:p>
            <a:pPr marL="571500" indent="-571500">
              <a:buFont typeface="+mj-lt"/>
              <a:buAutoNum type="romanLcPeriod"/>
            </a:pPr>
            <a:r>
              <a:rPr lang="en-US" b="1" dirty="0" smtClean="0">
                <a:solidFill>
                  <a:srgbClr val="00B050"/>
                </a:solidFill>
              </a:rPr>
              <a:t>Post Season</a:t>
            </a:r>
          </a:p>
          <a:p>
            <a:pPr marL="571500" indent="-571500">
              <a:buFont typeface="+mj-lt"/>
              <a:buAutoNum type="romanLcPeriod"/>
            </a:pPr>
            <a:r>
              <a:rPr lang="en-US" b="1" dirty="0" smtClean="0">
                <a:solidFill>
                  <a:srgbClr val="00B050"/>
                </a:solidFill>
              </a:rPr>
              <a:t>Off Season</a:t>
            </a:r>
            <a:endParaRPr lang="en-US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7549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5 - Seasons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rgbClr val="00B050"/>
                </a:solidFill>
              </a:rPr>
              <a:t>i</a:t>
            </a:r>
            <a:r>
              <a:rPr lang="en-US" b="1" dirty="0" smtClean="0">
                <a:solidFill>
                  <a:srgbClr val="00B050"/>
                </a:solidFill>
              </a:rPr>
              <a:t> - Pre Season </a:t>
            </a:r>
            <a:r>
              <a:rPr lang="en-US" b="1" dirty="0" smtClean="0">
                <a:solidFill>
                  <a:schemeClr val="tx1"/>
                </a:solidFill>
              </a:rPr>
              <a:t>(</a:t>
            </a:r>
            <a:r>
              <a:rPr lang="en-US" dirty="0"/>
              <a:t> </a:t>
            </a:r>
            <a:r>
              <a:rPr lang="en-US" dirty="0" smtClean="0"/>
              <a:t> </a:t>
            </a:r>
            <a:r>
              <a:rPr lang="en-US" b="1" dirty="0" smtClean="0"/>
              <a:t>Pre Season is </a:t>
            </a:r>
            <a:r>
              <a:rPr lang="en-US" b="1" dirty="0"/>
              <a:t>a</a:t>
            </a:r>
            <a:r>
              <a:rPr lang="en-US" b="1" dirty="0" smtClean="0"/>
              <a:t> </a:t>
            </a:r>
            <a:r>
              <a:rPr lang="en-US" b="1" dirty="0"/>
              <a:t>series of </a:t>
            </a:r>
            <a:r>
              <a:rPr lang="en-US" b="1" dirty="0" smtClean="0"/>
              <a:t> </a:t>
            </a:r>
            <a:r>
              <a:rPr lang="en-US" b="1" dirty="0"/>
              <a:t>games played for training </a:t>
            </a:r>
            <a:r>
              <a:rPr lang="en-US" b="1" dirty="0" smtClean="0"/>
              <a:t>purposes )</a:t>
            </a:r>
          </a:p>
          <a:p>
            <a:pPr marL="0" indent="0">
              <a:buNone/>
            </a:pPr>
            <a:r>
              <a:rPr lang="en-US" b="1" dirty="0">
                <a:solidFill>
                  <a:srgbClr val="00B050"/>
                </a:solidFill>
              </a:rPr>
              <a:t>i</a:t>
            </a:r>
            <a:r>
              <a:rPr lang="en-US" b="1" dirty="0" smtClean="0">
                <a:solidFill>
                  <a:srgbClr val="00B050"/>
                </a:solidFill>
              </a:rPr>
              <a:t>i -Regular Season </a:t>
            </a:r>
            <a:r>
              <a:rPr lang="en-US" b="1" dirty="0" smtClean="0">
                <a:solidFill>
                  <a:schemeClr val="tx1"/>
                </a:solidFill>
              </a:rPr>
              <a:t>( Regular Season is </a:t>
            </a:r>
            <a:r>
              <a:rPr lang="en-US" b="1" dirty="0"/>
              <a:t> the main period of the </a:t>
            </a:r>
            <a:r>
              <a:rPr lang="en-US" b="1" dirty="0" smtClean="0"/>
              <a:t>competition )</a:t>
            </a:r>
          </a:p>
          <a:p>
            <a:pPr marL="0" indent="0">
              <a:buNone/>
            </a:pPr>
            <a:r>
              <a:rPr lang="en-US" b="1" dirty="0">
                <a:solidFill>
                  <a:srgbClr val="00B050"/>
                </a:solidFill>
              </a:rPr>
              <a:t>i</a:t>
            </a:r>
            <a:r>
              <a:rPr lang="en-US" b="1" dirty="0" smtClean="0">
                <a:solidFill>
                  <a:srgbClr val="00B050"/>
                </a:solidFill>
              </a:rPr>
              <a:t>ii - </a:t>
            </a:r>
            <a:r>
              <a:rPr lang="en-US" b="1" dirty="0">
                <a:solidFill>
                  <a:srgbClr val="00B050"/>
                </a:solidFill>
              </a:rPr>
              <a:t>Post </a:t>
            </a:r>
            <a:r>
              <a:rPr lang="en-US" b="1" dirty="0" smtClean="0">
                <a:solidFill>
                  <a:srgbClr val="00B050"/>
                </a:solidFill>
              </a:rPr>
              <a:t>Season </a:t>
            </a:r>
            <a:r>
              <a:rPr lang="en-US" b="1" dirty="0" smtClean="0">
                <a:solidFill>
                  <a:schemeClr val="tx1"/>
                </a:solidFill>
              </a:rPr>
              <a:t>( Post Season is a play off season which is just maintain fitness )</a:t>
            </a:r>
          </a:p>
          <a:p>
            <a:pPr marL="0" indent="0">
              <a:buNone/>
            </a:pPr>
            <a:r>
              <a:rPr lang="en-US" b="1" dirty="0">
                <a:solidFill>
                  <a:srgbClr val="00B050"/>
                </a:solidFill>
              </a:rPr>
              <a:t>i</a:t>
            </a:r>
            <a:r>
              <a:rPr lang="en-US" b="1" dirty="0" smtClean="0">
                <a:solidFill>
                  <a:srgbClr val="00B050"/>
                </a:solidFill>
              </a:rPr>
              <a:t>v - Off Season </a:t>
            </a:r>
            <a:r>
              <a:rPr lang="en-US" b="1" dirty="0" smtClean="0">
                <a:solidFill>
                  <a:schemeClr val="tx1"/>
                </a:solidFill>
              </a:rPr>
              <a:t>( Off Season is </a:t>
            </a:r>
            <a:r>
              <a:rPr lang="en-US" b="1" dirty="0">
                <a:solidFill>
                  <a:schemeClr val="tx1"/>
                </a:solidFill>
              </a:rPr>
              <a:t>the time when there is no official </a:t>
            </a:r>
            <a:r>
              <a:rPr lang="en-US" b="1" dirty="0" smtClean="0">
                <a:solidFill>
                  <a:schemeClr val="tx1"/>
                </a:solidFill>
              </a:rPr>
              <a:t>competition )</a:t>
            </a:r>
            <a:endParaRPr lang="en-US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b="1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685419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5 - Seasons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en-US" b="1" dirty="0" smtClean="0"/>
              <a:t>For any training normal season is best.</a:t>
            </a:r>
          </a:p>
          <a:p>
            <a:r>
              <a:rPr lang="en-US" b="1" dirty="0" smtClean="0"/>
              <a:t>Hot Training Season creates problems such as     </a:t>
            </a:r>
            <a:r>
              <a:rPr lang="en-US" b="1" dirty="0" smtClean="0">
                <a:solidFill>
                  <a:srgbClr val="00B050"/>
                </a:solidFill>
              </a:rPr>
              <a:t>i. Heat Stroke                    ii. Heat Fatigue              iii. Heat Exhaustion         iv. Heat Cramps </a:t>
            </a:r>
          </a:p>
          <a:p>
            <a:r>
              <a:rPr lang="en-US" b="1" dirty="0" smtClean="0"/>
              <a:t>Where as Cold Training Season Creates problems such as                                                                           </a:t>
            </a:r>
            <a:r>
              <a:rPr lang="en-US" b="1" dirty="0" smtClean="0">
                <a:solidFill>
                  <a:srgbClr val="00B050"/>
                </a:solidFill>
              </a:rPr>
              <a:t>i. Frost Bite               ii. Hypothermia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Normal season effects the sports and responsible better performance of the athletes.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Season is responsible to increase or decrease the training period.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5523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>
                <a:solidFill>
                  <a:srgbClr val="FF0000"/>
                </a:solidFill>
              </a:rPr>
              <a:t>6 - Individuality</a:t>
            </a:r>
            <a:r>
              <a:rPr lang="en-US" b="1" dirty="0"/>
              <a:t/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en-US" b="1" dirty="0"/>
              <a:t>The Individualization Principle concerns adjustments in training based on differences between individual </a:t>
            </a:r>
            <a:r>
              <a:rPr lang="en-US" b="1" dirty="0" smtClean="0"/>
              <a:t>athletes.</a:t>
            </a:r>
          </a:p>
          <a:p>
            <a:r>
              <a:rPr lang="en-US" b="1" dirty="0" smtClean="0"/>
              <a:t>The effect of any training or exercise will occur different on different people.</a:t>
            </a:r>
          </a:p>
          <a:p>
            <a:r>
              <a:rPr lang="en-US" b="1" dirty="0" smtClean="0"/>
              <a:t>For example one training program is suitable for one athlete but this training program is not suitable for other athlete.</a:t>
            </a:r>
          </a:p>
          <a:p>
            <a:r>
              <a:rPr lang="en-US" b="1" dirty="0" smtClean="0"/>
              <a:t>So we can not get same result of both athletes of same training program.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438548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6 - Individuality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r>
              <a:rPr lang="en-US" b="1" dirty="0" smtClean="0"/>
              <a:t>This is the responsibility of a coach to understand the individual differences of athletes and set the training program according to their endurance and ability.</a:t>
            </a:r>
          </a:p>
          <a:p>
            <a:r>
              <a:rPr lang="en-US" b="1" dirty="0" smtClean="0"/>
              <a:t>For example one athlete can run 10 minutes and 2</a:t>
            </a:r>
            <a:r>
              <a:rPr lang="en-US" b="1" baseline="30000" dirty="0" smtClean="0"/>
              <a:t>nd</a:t>
            </a:r>
            <a:r>
              <a:rPr lang="en-US" b="1" dirty="0" smtClean="0"/>
              <a:t> athlete can run 15 minutes and 3</a:t>
            </a:r>
            <a:r>
              <a:rPr lang="en-US" b="1" baseline="30000" dirty="0" smtClean="0"/>
              <a:t>rd</a:t>
            </a:r>
            <a:r>
              <a:rPr lang="en-US" b="1" dirty="0" smtClean="0"/>
              <a:t>    athlete can run 20 minutes, now the responsibility of a coach or trainer to understand the  </a:t>
            </a:r>
            <a:r>
              <a:rPr lang="en-US" b="1" dirty="0"/>
              <a:t>individual differences of athletes and set the training program according to their </a:t>
            </a:r>
            <a:r>
              <a:rPr lang="en-US" b="1" dirty="0" smtClean="0"/>
              <a:t> </a:t>
            </a:r>
            <a:r>
              <a:rPr lang="en-US" b="1" dirty="0"/>
              <a:t>and ability.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1294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Training Principals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</a:rPr>
              <a:t>Training program should be successful if follow the enlist training principals.</a:t>
            </a:r>
          </a:p>
          <a:p>
            <a:pPr marL="571500" indent="-571500">
              <a:buFont typeface="+mj-lt"/>
              <a:buAutoNum type="romanLcPeriod"/>
            </a:pPr>
            <a:r>
              <a:rPr lang="en-US" b="1" dirty="0" smtClean="0"/>
              <a:t>Overloading &amp; Stress</a:t>
            </a:r>
          </a:p>
          <a:p>
            <a:pPr marL="571500" indent="-571500">
              <a:buFont typeface="+mj-lt"/>
              <a:buAutoNum type="romanLcPeriod"/>
            </a:pPr>
            <a:r>
              <a:rPr lang="en-US" b="1" dirty="0" smtClean="0"/>
              <a:t>Specificity of Training</a:t>
            </a:r>
          </a:p>
          <a:p>
            <a:pPr marL="571500" indent="-571500">
              <a:buFont typeface="+mj-lt"/>
              <a:buAutoNum type="romanLcPeriod"/>
            </a:pPr>
            <a:r>
              <a:rPr lang="en-US" b="1" dirty="0" smtClean="0"/>
              <a:t>Regularity of Sports Participation</a:t>
            </a:r>
          </a:p>
          <a:p>
            <a:pPr marL="571500" indent="-571500">
              <a:buFont typeface="+mj-lt"/>
              <a:buAutoNum type="romanLcPeriod"/>
            </a:pPr>
            <a:r>
              <a:rPr lang="en-US" b="1" dirty="0" smtClean="0"/>
              <a:t>Dimensions Return</a:t>
            </a:r>
          </a:p>
          <a:p>
            <a:pPr marL="571500" indent="-571500">
              <a:buFont typeface="+mj-lt"/>
              <a:buAutoNum type="romanLcPeriod"/>
            </a:pPr>
            <a:r>
              <a:rPr lang="en-US" b="1" dirty="0" smtClean="0"/>
              <a:t>Seasons</a:t>
            </a:r>
          </a:p>
          <a:p>
            <a:pPr marL="571500" indent="-571500">
              <a:buFont typeface="+mj-lt"/>
              <a:buAutoNum type="romanLcPeriod"/>
            </a:pPr>
            <a:r>
              <a:rPr lang="en-US" b="1" dirty="0" smtClean="0"/>
              <a:t>Individuality</a:t>
            </a:r>
          </a:p>
          <a:p>
            <a:pPr marL="571500" indent="-571500">
              <a:buFont typeface="+mj-lt"/>
              <a:buAutoNum type="romanLcPeriod"/>
            </a:pPr>
            <a:r>
              <a:rPr lang="en-US" b="1" dirty="0" smtClean="0"/>
              <a:t>Progression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022448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>
                <a:solidFill>
                  <a:srgbClr val="FF0000"/>
                </a:solidFill>
              </a:rPr>
              <a:t>6 - Individuality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en-US" b="1" dirty="0" smtClean="0"/>
              <a:t>Some individual differences which should be focused by any coach or trainer during training program.</a:t>
            </a:r>
          </a:p>
          <a:p>
            <a:pPr marL="571500" indent="-571500">
              <a:buFont typeface="+mj-lt"/>
              <a:buAutoNum type="romanLcPeriod"/>
            </a:pPr>
            <a:r>
              <a:rPr lang="en-US" b="1" dirty="0" smtClean="0">
                <a:solidFill>
                  <a:srgbClr val="00B050"/>
                </a:solidFill>
              </a:rPr>
              <a:t>Age </a:t>
            </a:r>
          </a:p>
          <a:p>
            <a:pPr marL="571500" indent="-571500">
              <a:buFont typeface="+mj-lt"/>
              <a:buAutoNum type="romanLcPeriod"/>
            </a:pPr>
            <a:r>
              <a:rPr lang="en-US" b="1" dirty="0" smtClean="0">
                <a:solidFill>
                  <a:srgbClr val="00B050"/>
                </a:solidFill>
              </a:rPr>
              <a:t>Height </a:t>
            </a:r>
          </a:p>
          <a:p>
            <a:pPr marL="571500" indent="-571500">
              <a:buFont typeface="+mj-lt"/>
              <a:buAutoNum type="romanLcPeriod"/>
            </a:pPr>
            <a:r>
              <a:rPr lang="en-US" b="1" dirty="0" smtClean="0">
                <a:solidFill>
                  <a:srgbClr val="00B050"/>
                </a:solidFill>
              </a:rPr>
              <a:t>Weight </a:t>
            </a:r>
          </a:p>
          <a:p>
            <a:pPr marL="571500" indent="-571500">
              <a:buFont typeface="+mj-lt"/>
              <a:buAutoNum type="romanLcPeriod"/>
            </a:pPr>
            <a:r>
              <a:rPr lang="en-US" b="1" dirty="0" smtClean="0">
                <a:solidFill>
                  <a:srgbClr val="00B050"/>
                </a:solidFill>
              </a:rPr>
              <a:t>Strength </a:t>
            </a:r>
          </a:p>
          <a:p>
            <a:pPr marL="571500" indent="-571500">
              <a:buFont typeface="+mj-lt"/>
              <a:buAutoNum type="romanLcPeriod"/>
            </a:pPr>
            <a:r>
              <a:rPr lang="en-US" b="1" dirty="0" smtClean="0">
                <a:solidFill>
                  <a:srgbClr val="00B050"/>
                </a:solidFill>
              </a:rPr>
              <a:t>Endurance</a:t>
            </a:r>
          </a:p>
          <a:p>
            <a:pPr marL="571500" indent="-571500">
              <a:buFont typeface="+mj-lt"/>
              <a:buAutoNum type="romanLcPeriod"/>
            </a:pPr>
            <a:r>
              <a:rPr lang="en-US" b="1" dirty="0" smtClean="0">
                <a:solidFill>
                  <a:srgbClr val="00B050"/>
                </a:solidFill>
              </a:rPr>
              <a:t>Ability </a:t>
            </a:r>
          </a:p>
          <a:p>
            <a:pPr marL="571500" indent="-571500">
              <a:buFont typeface="+mj-lt"/>
              <a:buAutoNum type="romanLcPeriod"/>
            </a:pPr>
            <a:r>
              <a:rPr lang="en-US" b="1" dirty="0" smtClean="0">
                <a:solidFill>
                  <a:srgbClr val="00B050"/>
                </a:solidFill>
              </a:rPr>
              <a:t>Postural defects</a:t>
            </a:r>
            <a:endParaRPr lang="en-US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594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>
                <a:solidFill>
                  <a:srgbClr val="FF0000"/>
                </a:solidFill>
              </a:rPr>
              <a:t>7 - Progression </a:t>
            </a:r>
            <a:r>
              <a:rPr lang="en-US" b="1" dirty="0"/>
              <a:t/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b="1" dirty="0"/>
              <a:t>Progression - start slowly and gradually increase the amount of exercise and </a:t>
            </a:r>
            <a:r>
              <a:rPr lang="en-US" b="1" dirty="0" smtClean="0"/>
              <a:t>keep. </a:t>
            </a:r>
          </a:p>
          <a:p>
            <a:r>
              <a:rPr lang="en-US" b="1" dirty="0" smtClean="0"/>
              <a:t>To </a:t>
            </a:r>
            <a:r>
              <a:rPr lang="en-US" b="1" dirty="0"/>
              <a:t>improve your level of fitness, you need to gradually increase both the intensity and duration of your physical training routine</a:t>
            </a:r>
            <a:r>
              <a:rPr lang="en-US" b="1" dirty="0" smtClean="0"/>
              <a:t>.</a:t>
            </a:r>
          </a:p>
          <a:p>
            <a:r>
              <a:rPr lang="en-US" b="1" dirty="0" smtClean="0"/>
              <a:t>A safe </a:t>
            </a:r>
            <a:r>
              <a:rPr lang="en-US" b="1" dirty="0"/>
              <a:t>level of progression can be achieved by increasing your cardiorespiratory and muscular ability by about 10 percent every 10 days.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3983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7 - Progression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en-US" b="1" dirty="0" smtClean="0"/>
              <a:t>According to the Progression Principle the training can be increased slowly and gradually for better results. </a:t>
            </a:r>
          </a:p>
          <a:p>
            <a:r>
              <a:rPr lang="en-US" b="1" dirty="0" smtClean="0"/>
              <a:t>For example if a training duration in a start is 20 to 30 minutes, after some weeks </a:t>
            </a:r>
            <a:r>
              <a:rPr lang="en-US" b="1" dirty="0"/>
              <a:t>training duration </a:t>
            </a:r>
            <a:r>
              <a:rPr lang="en-US" b="1" dirty="0" smtClean="0"/>
              <a:t>should be 50 to 60 minutes.</a:t>
            </a:r>
          </a:p>
          <a:p>
            <a:r>
              <a:rPr lang="en-US" b="1" dirty="0" smtClean="0"/>
              <a:t>When the muscles of the body can bear this training duration then increase the load on muscles which increase the size and strength of muscles.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722049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>
                <a:solidFill>
                  <a:srgbClr val="FF0000"/>
                </a:solidFill>
              </a:rPr>
              <a:t>7 - Progression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b="1" dirty="0" smtClean="0"/>
              <a:t>Continue the process of progression till to gain the final results.</a:t>
            </a:r>
          </a:p>
          <a:p>
            <a:r>
              <a:rPr lang="en-US" b="1" dirty="0" smtClean="0"/>
              <a:t>The </a:t>
            </a:r>
            <a:r>
              <a:rPr lang="en-US" b="1" dirty="0"/>
              <a:t>process of </a:t>
            </a:r>
            <a:r>
              <a:rPr lang="en-US" b="1" dirty="0" smtClean="0"/>
              <a:t>progression not continue during training period.</a:t>
            </a:r>
          </a:p>
          <a:p>
            <a:r>
              <a:rPr lang="en-US" b="1" dirty="0" smtClean="0"/>
              <a:t>This process should be adopt during rest and recovery period.</a:t>
            </a:r>
          </a:p>
          <a:p>
            <a:r>
              <a:rPr lang="en-US" b="1" dirty="0" smtClean="0"/>
              <a:t>During </a:t>
            </a:r>
            <a:r>
              <a:rPr lang="en-US" b="1" dirty="0"/>
              <a:t>rest and recovery </a:t>
            </a:r>
            <a:r>
              <a:rPr lang="en-US" b="1" dirty="0" smtClean="0"/>
              <a:t>period progression </a:t>
            </a:r>
            <a:r>
              <a:rPr lang="en-US" b="1" dirty="0"/>
              <a:t>process </a:t>
            </a:r>
            <a:r>
              <a:rPr lang="en-US" b="1" dirty="0" smtClean="0"/>
              <a:t>can result to increase athlete muscle’s size and strength rapidly.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023190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indent="0">
              <a:buNone/>
            </a:pPr>
            <a:endParaRPr lang="en-US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marL="0" indent="0">
              <a:buNone/>
            </a:pPr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marL="0" indent="0">
              <a:buNone/>
            </a:pPr>
            <a:endParaRPr lang="en-US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en-US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    Thank You!!!!!!!</a:t>
            </a:r>
            <a:endParaRPr lang="en-US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64188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>
                <a:solidFill>
                  <a:srgbClr val="FF0000"/>
                </a:solidFill>
              </a:rPr>
              <a:t>1 -  Overloading </a:t>
            </a:r>
            <a:r>
              <a:rPr lang="en-US" b="1" dirty="0">
                <a:solidFill>
                  <a:srgbClr val="FF0000"/>
                </a:solidFill>
              </a:rPr>
              <a:t>&amp; Stress</a:t>
            </a:r>
            <a:br>
              <a:rPr lang="en-US" b="1" dirty="0">
                <a:solidFill>
                  <a:srgbClr val="FF000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r>
              <a:rPr lang="en-US" b="1" dirty="0" smtClean="0"/>
              <a:t>Overload can be achieved by increasing distance, duration, frequency and intensity of training.</a:t>
            </a:r>
          </a:p>
          <a:p>
            <a:r>
              <a:rPr lang="en-US" b="1" dirty="0" smtClean="0"/>
              <a:t>This needs to be done carefully so the training specificity is not affected.</a:t>
            </a:r>
          </a:p>
          <a:p>
            <a:r>
              <a:rPr lang="en-US" b="1" dirty="0"/>
              <a:t>Overload Principle provides guidance about intensity of workloads and how to progress regimens</a:t>
            </a:r>
            <a:r>
              <a:rPr lang="en-US" b="1" dirty="0" smtClean="0"/>
              <a:t>.</a:t>
            </a:r>
          </a:p>
          <a:p>
            <a:r>
              <a:rPr lang="en-US" b="1" dirty="0" smtClean="0"/>
              <a:t> </a:t>
            </a:r>
            <a:r>
              <a:rPr lang="en-US" b="1" dirty="0"/>
              <a:t>In order to progress and improve our fitness we have to put our bodies under additional stress. </a:t>
            </a:r>
            <a:endParaRPr lang="en-US" b="1" dirty="0" smtClean="0"/>
          </a:p>
          <a:p>
            <a:r>
              <a:rPr lang="en-US" b="1" dirty="0"/>
              <a:t>Doing this will cause long-term adaptations, enabling our bodies to work more </a:t>
            </a:r>
            <a:r>
              <a:rPr lang="en-US" b="1" dirty="0" smtClean="0"/>
              <a:t>efficiently </a:t>
            </a:r>
            <a:r>
              <a:rPr lang="en-US" b="1" dirty="0"/>
              <a:t>to cope with this higher level of performance.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1464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1 -  Overloading &amp; Stress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</a:rPr>
              <a:t>Overloading </a:t>
            </a:r>
            <a:r>
              <a:rPr lang="en-US" b="1" dirty="0">
                <a:solidFill>
                  <a:srgbClr val="0070C0"/>
                </a:solidFill>
              </a:rPr>
              <a:t>can be achieved by </a:t>
            </a:r>
            <a:r>
              <a:rPr lang="en-US" b="1" dirty="0" smtClean="0">
                <a:solidFill>
                  <a:srgbClr val="0070C0"/>
                </a:solidFill>
              </a:rPr>
              <a:t>the following acronym FITT Formula:</a:t>
            </a:r>
            <a:endParaRPr lang="en-US" b="1" dirty="0">
              <a:solidFill>
                <a:srgbClr val="0070C0"/>
              </a:solidFill>
            </a:endParaRPr>
          </a:p>
          <a:p>
            <a:pPr lvl="0"/>
            <a:r>
              <a:rPr lang="en-US" b="1" dirty="0">
                <a:solidFill>
                  <a:srgbClr val="00B050"/>
                </a:solidFill>
              </a:rPr>
              <a:t>Frequency: </a:t>
            </a:r>
            <a:r>
              <a:rPr lang="en-US" b="1" dirty="0"/>
              <a:t>Increasing the number of times you train per week</a:t>
            </a:r>
          </a:p>
          <a:p>
            <a:pPr lvl="0"/>
            <a:r>
              <a:rPr lang="en-US" b="1" dirty="0">
                <a:solidFill>
                  <a:srgbClr val="00B050"/>
                </a:solidFill>
              </a:rPr>
              <a:t>Intensity: </a:t>
            </a:r>
            <a:r>
              <a:rPr lang="en-US" b="1" dirty="0"/>
              <a:t>Increasing the difficulty of the exercise you do. For example running at 12 km/h instead of 10 or increasing the </a:t>
            </a:r>
            <a:r>
              <a:rPr lang="en-US" b="1" dirty="0" smtClean="0"/>
              <a:t>weight.</a:t>
            </a:r>
            <a:endParaRPr lang="en-US" b="1" dirty="0"/>
          </a:p>
          <a:p>
            <a:pPr lvl="0"/>
            <a:r>
              <a:rPr lang="en-US" b="1" dirty="0">
                <a:solidFill>
                  <a:srgbClr val="00B050"/>
                </a:solidFill>
              </a:rPr>
              <a:t>Time: </a:t>
            </a:r>
            <a:r>
              <a:rPr lang="en-US" b="1" dirty="0"/>
              <a:t>Increasing the length of time that you are training for each session. For example cycling for 45 minutes instead of 30.</a:t>
            </a:r>
          </a:p>
          <a:p>
            <a:pPr lvl="0"/>
            <a:r>
              <a:rPr lang="en-US" b="1" dirty="0">
                <a:solidFill>
                  <a:srgbClr val="00B050"/>
                </a:solidFill>
              </a:rPr>
              <a:t>Type: </a:t>
            </a:r>
            <a:r>
              <a:rPr lang="en-US" b="1" dirty="0"/>
              <a:t>Increase the difficulty of the training you are doing. For example progress from walking to running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8015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1 -  Overloading &amp; Stress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b="1" dirty="0"/>
              <a:t>Greater demand (intensity or duration) continually placed on the body in incremental stages. </a:t>
            </a:r>
            <a:endParaRPr lang="en-US" b="1" dirty="0" smtClean="0"/>
          </a:p>
          <a:p>
            <a:r>
              <a:rPr lang="en-US" b="1" dirty="0" smtClean="0"/>
              <a:t>If </a:t>
            </a:r>
            <a:r>
              <a:rPr lang="en-US" b="1" dirty="0"/>
              <a:t>overload is not present, adaptation is not </a:t>
            </a:r>
            <a:r>
              <a:rPr lang="en-US" b="1" dirty="0" smtClean="0"/>
              <a:t>necessary. </a:t>
            </a:r>
          </a:p>
          <a:p>
            <a:r>
              <a:rPr lang="en-US" b="1" dirty="0" smtClean="0"/>
              <a:t>If </a:t>
            </a:r>
            <a:r>
              <a:rPr lang="en-US" b="1" dirty="0"/>
              <a:t>overload is too </a:t>
            </a:r>
            <a:r>
              <a:rPr lang="en-US" b="1" dirty="0" smtClean="0"/>
              <a:t>great acute</a:t>
            </a:r>
            <a:r>
              <a:rPr lang="en-US" b="1" dirty="0"/>
              <a:t> overtraining may occur</a:t>
            </a:r>
            <a:r>
              <a:rPr lang="en-US" b="1" dirty="0" smtClean="0"/>
              <a:t>.</a:t>
            </a:r>
          </a:p>
          <a:p>
            <a:r>
              <a:rPr lang="en-US" b="1" dirty="0"/>
              <a:t>Overloading also takes place during muscular strength and endurance </a:t>
            </a:r>
            <a:r>
              <a:rPr lang="en-US" b="1" dirty="0" smtClean="0"/>
              <a:t>training.</a:t>
            </a:r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1805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>
                <a:solidFill>
                  <a:srgbClr val="FF0000"/>
                </a:solidFill>
              </a:rPr>
              <a:t>2 - Specificity </a:t>
            </a:r>
            <a:r>
              <a:rPr lang="en-US" b="1" dirty="0">
                <a:solidFill>
                  <a:srgbClr val="FF0000"/>
                </a:solidFill>
              </a:rPr>
              <a:t>of Training</a:t>
            </a:r>
            <a:r>
              <a:rPr lang="en-US" b="1" dirty="0"/>
              <a:t/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/>
              <a:t>Specificity is the main training principal that guides the development of your training program.</a:t>
            </a:r>
          </a:p>
          <a:p>
            <a:r>
              <a:rPr lang="en-US" b="1" dirty="0" smtClean="0"/>
              <a:t>Must select the specific training methods that develop the specific fitness you need.</a:t>
            </a:r>
          </a:p>
          <a:p>
            <a:r>
              <a:rPr lang="en-US" b="1" dirty="0"/>
              <a:t>The Specificity Principle dictates how workout regimens change athletes' bodies to prepare for the demands of their sports.</a:t>
            </a:r>
            <a:r>
              <a:rPr lang="en-US" dirty="0"/>
              <a:t> </a:t>
            </a:r>
            <a:r>
              <a:rPr lang="en-US" dirty="0" smtClean="0"/>
              <a:t>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6325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b="1" dirty="0"/>
              <a:t/>
            </a:r>
            <a:br>
              <a:rPr lang="en-US" b="1" dirty="0"/>
            </a:br>
            <a:r>
              <a:rPr lang="en-US" b="1" dirty="0">
                <a:solidFill>
                  <a:srgbClr val="FF0000"/>
                </a:solidFill>
              </a:rPr>
              <a:t>2 - Specificity of Training</a:t>
            </a:r>
            <a:r>
              <a:rPr lang="en-US" b="1" dirty="0"/>
              <a:t/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r>
              <a:rPr lang="en-US" b="1" dirty="0" smtClean="0"/>
              <a:t>This </a:t>
            </a:r>
            <a:r>
              <a:rPr lang="en-US" b="1" dirty="0"/>
              <a:t>type of training that you do should be specific to you and your sport. </a:t>
            </a:r>
            <a:endParaRPr lang="en-US" b="1" dirty="0" smtClean="0"/>
          </a:p>
          <a:p>
            <a:r>
              <a:rPr lang="en-US" b="1" dirty="0" smtClean="0"/>
              <a:t>You </a:t>
            </a:r>
            <a:r>
              <a:rPr lang="en-US" b="1" dirty="0"/>
              <a:t>should train the energy system which you use predominantly (i.e. don't run 5,000 meters in training if you're a sprinter!) and the fitness and skill components most important to your sport, for example agility, balance or muscular endurance.</a:t>
            </a:r>
          </a:p>
          <a:p>
            <a:r>
              <a:rPr lang="en-US" b="1" dirty="0"/>
              <a:t>You should also test the components which are important in your sport to see your strengths and weaknesses. </a:t>
            </a:r>
            <a:endParaRPr lang="en-US" b="1" dirty="0" smtClean="0"/>
          </a:p>
          <a:p>
            <a:r>
              <a:rPr lang="en-US" b="1" dirty="0" smtClean="0"/>
              <a:t>With </a:t>
            </a:r>
            <a:r>
              <a:rPr lang="en-US" b="1" dirty="0"/>
              <a:t>this information you can focus on improving your weak points.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8957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2 - Specificity of Training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b="1" dirty="0"/>
              <a:t>The </a:t>
            </a:r>
            <a:r>
              <a:rPr lang="en-US" b="1" dirty="0" smtClean="0"/>
              <a:t> </a:t>
            </a:r>
            <a:r>
              <a:rPr lang="en-US" b="1" dirty="0"/>
              <a:t>principal </a:t>
            </a:r>
            <a:r>
              <a:rPr lang="en-US" b="1" dirty="0" smtClean="0"/>
              <a:t> specificity focus </a:t>
            </a:r>
            <a:r>
              <a:rPr lang="en-US" b="1" dirty="0"/>
              <a:t>on a specific ability during training</a:t>
            </a:r>
            <a:r>
              <a:rPr lang="en-US" b="1" dirty="0" smtClean="0"/>
              <a:t>.</a:t>
            </a:r>
          </a:p>
          <a:p>
            <a:r>
              <a:rPr lang="en-US" b="1" dirty="0"/>
              <a:t>T</a:t>
            </a:r>
            <a:r>
              <a:rPr lang="en-US" b="1" dirty="0" smtClean="0"/>
              <a:t>he </a:t>
            </a:r>
            <a:r>
              <a:rPr lang="en-US" b="1" dirty="0"/>
              <a:t>principle of specificity advises that you gear your training toward specific goals</a:t>
            </a:r>
            <a:r>
              <a:rPr lang="en-US" b="1" dirty="0" smtClean="0"/>
              <a:t>.</a:t>
            </a:r>
          </a:p>
          <a:p>
            <a:r>
              <a:rPr lang="en-US" b="1" dirty="0" smtClean="0"/>
              <a:t> </a:t>
            </a:r>
            <a:r>
              <a:rPr lang="en-US" b="1" dirty="0"/>
              <a:t>For example, if your goal is to become a better runner, your training should have a greater focus on running, as activities such as swimming or cycling </a:t>
            </a:r>
            <a:r>
              <a:rPr lang="en-US" b="1" dirty="0" smtClean="0"/>
              <a:t>that </a:t>
            </a:r>
            <a:r>
              <a:rPr lang="en-US" b="1" dirty="0"/>
              <a:t>help you achieve this goal </a:t>
            </a:r>
            <a:r>
              <a:rPr lang="en-US" b="1" dirty="0" smtClean="0"/>
              <a:t> </a:t>
            </a:r>
            <a:r>
              <a:rPr lang="en-US" b="1" dirty="0"/>
              <a:t>efficiently.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626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3 - Regularity of Sports Participation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en-US" b="1" dirty="0" smtClean="0"/>
              <a:t>Regularity is a processes on which act every athlete get better results.</a:t>
            </a:r>
          </a:p>
          <a:p>
            <a:r>
              <a:rPr lang="en-US" b="1" dirty="0" smtClean="0"/>
              <a:t>If a Regularity is not present in training program or sports then the results of training can not be get.</a:t>
            </a:r>
          </a:p>
          <a:p>
            <a:r>
              <a:rPr lang="en-US" b="1" dirty="0" smtClean="0"/>
              <a:t>All training principles are join with the principle of Regularity for better result.</a:t>
            </a:r>
          </a:p>
          <a:p>
            <a:r>
              <a:rPr lang="en-US" b="1" dirty="0" smtClean="0"/>
              <a:t>If a player can not get regular skill training then he can not compete other skilled players.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544052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</TotalTime>
  <Words>1124</Words>
  <Application>Microsoft Office PowerPoint</Application>
  <PresentationFormat>On-screen Show (4:3)</PresentationFormat>
  <Paragraphs>137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Training Principals</vt:lpstr>
      <vt:lpstr>Training Principals</vt:lpstr>
      <vt:lpstr> 1 -  Overloading &amp; Stress </vt:lpstr>
      <vt:lpstr>1 -  Overloading &amp; Stress</vt:lpstr>
      <vt:lpstr>1 -  Overloading &amp; Stress</vt:lpstr>
      <vt:lpstr> 2 - Specificity of Training </vt:lpstr>
      <vt:lpstr> 2 - Specificity of Training </vt:lpstr>
      <vt:lpstr>2 - Specificity of Training</vt:lpstr>
      <vt:lpstr>3 - Regularity of Sports Participation</vt:lpstr>
      <vt:lpstr> 3 - Regularity of Sports Participation </vt:lpstr>
      <vt:lpstr>3 - Regularity of Sports Participation</vt:lpstr>
      <vt:lpstr> 4 - Dimensions Return </vt:lpstr>
      <vt:lpstr>4 - Dimensions Return</vt:lpstr>
      <vt:lpstr>4 - Dimensions Return</vt:lpstr>
      <vt:lpstr>5 - Seasons</vt:lpstr>
      <vt:lpstr>5 - Seasons</vt:lpstr>
      <vt:lpstr>5 - Seasons</vt:lpstr>
      <vt:lpstr> 6 - Individuality </vt:lpstr>
      <vt:lpstr>6 - Individuality</vt:lpstr>
      <vt:lpstr>6 - Individuality</vt:lpstr>
      <vt:lpstr> 7 - Progression  </vt:lpstr>
      <vt:lpstr>7 - Progression</vt:lpstr>
      <vt:lpstr>7 - Progression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Training Principals</dc:title>
  <dc:creator>Waqas Ihsan</dc:creator>
  <cp:lastModifiedBy>Aamir Ch</cp:lastModifiedBy>
  <cp:revision>27</cp:revision>
  <dcterms:created xsi:type="dcterms:W3CDTF">2016-05-26T15:42:50Z</dcterms:created>
  <dcterms:modified xsi:type="dcterms:W3CDTF">2020-03-27T16:14:28Z</dcterms:modified>
</cp:coreProperties>
</file>